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ublic Sans Bold" charset="1" panose="00000000000000000000"/>
      <p:regular r:id="rId29"/>
    </p:embeddedFont>
    <p:embeddedFont>
      <p:font typeface="Playfair Display Bold" charset="1" panose="00000800000000000000"/>
      <p:regular r:id="rId30"/>
    </p:embeddedFont>
    <p:embeddedFont>
      <p:font typeface="Public Sans" charset="1" panose="00000000000000000000"/>
      <p:regular r:id="rId31"/>
    </p:embeddedFont>
    <p:embeddedFont>
      <p:font typeface="Arimo" charset="1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rWxgR0UE.mp4" Type="http://schemas.openxmlformats.org/officeDocument/2006/relationships/video"/><Relationship Id="rId4" Target="../media/VAGrWxgR0UE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FINAL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3230383"/>
            <a:ext cx="16408332" cy="118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7"/>
              </a:lnSpc>
            </a:pPr>
            <a:r>
              <a:rPr lang="en-US" sz="5799" spc="28" b="true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Analysis of Viennese Traffic Counts</a:t>
            </a:r>
          </a:p>
          <a:p>
            <a:pPr algn="l">
              <a:lnSpc>
                <a:spcPts val="391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06882" y="7602855"/>
            <a:ext cx="7862435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Michael Bösch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Paul Ladstätter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Anna Macalik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Margaritha Wanker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6871" y="1965957"/>
            <a:ext cx="16230600" cy="8115300"/>
          </a:xfrm>
          <a:custGeom>
            <a:avLst/>
            <a:gdLst/>
            <a:ahLst/>
            <a:cxnLst/>
            <a:rect r="r" b="b" t="t" l="l"/>
            <a:pathLst>
              <a:path h="8115300" w="162306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COVID19 FORECAST TRUCK 2030 - 2032 DTV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65957"/>
            <a:ext cx="16208771" cy="8104386"/>
          </a:xfrm>
          <a:custGeom>
            <a:avLst/>
            <a:gdLst/>
            <a:ahLst/>
            <a:cxnLst/>
            <a:rect r="r" b="b" t="t" l="l"/>
            <a:pathLst>
              <a:path h="8104386" w="16208771">
                <a:moveTo>
                  <a:pt x="0" y="0"/>
                </a:moveTo>
                <a:lnTo>
                  <a:pt x="16208771" y="0"/>
                </a:lnTo>
                <a:lnTo>
                  <a:pt x="16208771" y="8104386"/>
                </a:lnTo>
                <a:lnTo>
                  <a:pt x="0" y="810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COVID19 FORECAST TRUCK 2030 - 2032 TVMAX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51385" y="1873057"/>
            <a:ext cx="10939798" cy="8500865"/>
          </a:xfrm>
          <a:custGeom>
            <a:avLst/>
            <a:gdLst/>
            <a:ahLst/>
            <a:cxnLst/>
            <a:rect r="r" b="b" t="t" l="l"/>
            <a:pathLst>
              <a:path h="8500865" w="10939798">
                <a:moveTo>
                  <a:pt x="0" y="0"/>
                </a:moveTo>
                <a:lnTo>
                  <a:pt x="10939798" y="0"/>
                </a:lnTo>
                <a:lnTo>
                  <a:pt x="10939798" y="8500864"/>
                </a:lnTo>
                <a:lnTo>
                  <a:pt x="0" y="8500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89" t="-4440" r="-13156" b="-27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CLUSTER ANALYSIS CARS MON - SUN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37461" y="3637718"/>
            <a:ext cx="4903573" cy="293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b="true" sz="3327" spc="755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 - HIGH</a:t>
            </a:r>
          </a:p>
          <a:p>
            <a:pPr algn="ctr">
              <a:lnSpc>
                <a:spcPts val="4658"/>
              </a:lnSpc>
            </a:pPr>
          </a:p>
          <a:p>
            <a:pPr algn="ctr">
              <a:lnSpc>
                <a:spcPts val="4658"/>
              </a:lnSpc>
            </a:pPr>
            <a:r>
              <a:rPr lang="en-US" b="true" sz="3327" spc="755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GREEN - MEDIUM</a:t>
            </a:r>
          </a:p>
          <a:p>
            <a:pPr algn="ctr">
              <a:lnSpc>
                <a:spcPts val="4658"/>
              </a:lnSpc>
            </a:pP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b="true" sz="3327" spc="755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BLUE - LOW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07435" y="1799270"/>
            <a:ext cx="13288295" cy="8487730"/>
          </a:xfrm>
          <a:custGeom>
            <a:avLst/>
            <a:gdLst/>
            <a:ahLst/>
            <a:cxnLst/>
            <a:rect r="r" b="b" t="t" l="l"/>
            <a:pathLst>
              <a:path h="8487730" w="13288295">
                <a:moveTo>
                  <a:pt x="0" y="0"/>
                </a:moveTo>
                <a:lnTo>
                  <a:pt x="13288295" y="0"/>
                </a:lnTo>
                <a:lnTo>
                  <a:pt x="13288295" y="8487730"/>
                </a:lnTo>
                <a:lnTo>
                  <a:pt x="0" y="848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40" r="0" b="-467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CLUSTER ANALYSIS TRUCKS MON- SUN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22913" y="1965957"/>
            <a:ext cx="13827448" cy="8071773"/>
          </a:xfrm>
          <a:custGeom>
            <a:avLst/>
            <a:gdLst/>
            <a:ahLst/>
            <a:cxnLst/>
            <a:rect r="r" b="b" t="t" l="l"/>
            <a:pathLst>
              <a:path h="8071773" w="13827448">
                <a:moveTo>
                  <a:pt x="0" y="0"/>
                </a:moveTo>
                <a:lnTo>
                  <a:pt x="13827448" y="0"/>
                </a:lnTo>
                <a:lnTo>
                  <a:pt x="13827448" y="8071773"/>
                </a:lnTo>
                <a:lnTo>
                  <a:pt x="0" y="8071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ANALYSIS PUBLIC TRANSPORTATION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13236" y="2607554"/>
            <a:ext cx="17617870" cy="6650746"/>
          </a:xfrm>
          <a:custGeom>
            <a:avLst/>
            <a:gdLst/>
            <a:ahLst/>
            <a:cxnLst/>
            <a:rect r="r" b="b" t="t" l="l"/>
            <a:pathLst>
              <a:path h="6650746" w="17617870">
                <a:moveTo>
                  <a:pt x="0" y="0"/>
                </a:moveTo>
                <a:lnTo>
                  <a:pt x="17617870" y="0"/>
                </a:lnTo>
                <a:lnTo>
                  <a:pt x="17617870" y="6650746"/>
                </a:lnTo>
                <a:lnTo>
                  <a:pt x="0" y="665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TRAFFIC-FORECASTS: CITY CENTRE VS SUBURBS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10145" y="2155247"/>
            <a:ext cx="16667710" cy="7604643"/>
          </a:xfrm>
          <a:custGeom>
            <a:avLst/>
            <a:gdLst/>
            <a:ahLst/>
            <a:cxnLst/>
            <a:rect r="r" b="b" t="t" l="l"/>
            <a:pathLst>
              <a:path h="7604643" w="16667710">
                <a:moveTo>
                  <a:pt x="0" y="0"/>
                </a:moveTo>
                <a:lnTo>
                  <a:pt x="16667710" y="0"/>
                </a:lnTo>
                <a:lnTo>
                  <a:pt x="16667710" y="7604643"/>
                </a:lnTo>
                <a:lnTo>
                  <a:pt x="0" y="7604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93050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AVERAGE WEEKLY TREND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9118" y="2026361"/>
            <a:ext cx="17309764" cy="8070677"/>
          </a:xfrm>
          <a:custGeom>
            <a:avLst/>
            <a:gdLst/>
            <a:ahLst/>
            <a:cxnLst/>
            <a:rect r="r" b="b" t="t" l="l"/>
            <a:pathLst>
              <a:path h="8070677" w="17309764">
                <a:moveTo>
                  <a:pt x="0" y="0"/>
                </a:moveTo>
                <a:lnTo>
                  <a:pt x="17309764" y="0"/>
                </a:lnTo>
                <a:lnTo>
                  <a:pt x="17309764" y="8070677"/>
                </a:lnTo>
                <a:lnTo>
                  <a:pt x="0" y="8070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9758" y="110966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AVERAGE MONTHLY TRENDS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355281"/>
            <a:ext cx="7891799" cy="122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Average daily car traffic volume from January 2016 to December 2024.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FOR THE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0373" y="2421753"/>
            <a:ext cx="7891799" cy="68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31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Traffic Counts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373" y="5640138"/>
            <a:ext cx="7891799" cy="68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31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Exogenous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373" y="6577526"/>
            <a:ext cx="7891799" cy="250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Commuter Rate 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Vehicles per 1000 inhabitants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Population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City-wide transportation mode split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8097815" y="6897091"/>
            <a:ext cx="236121" cy="2361209"/>
          </a:xfrm>
          <a:custGeom>
            <a:avLst/>
            <a:gdLst/>
            <a:ahLst/>
            <a:cxnLst/>
            <a:rect r="r" b="b" t="t" l="l"/>
            <a:pathLst>
              <a:path h="2361209" w="236121">
                <a:moveTo>
                  <a:pt x="236121" y="0"/>
                </a:moveTo>
                <a:lnTo>
                  <a:pt x="0" y="0"/>
                </a:lnTo>
                <a:lnTo>
                  <a:pt x="0" y="2361209"/>
                </a:lnTo>
                <a:lnTo>
                  <a:pt x="236121" y="2361209"/>
                </a:lnTo>
                <a:lnTo>
                  <a:pt x="2361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81897" y="7607034"/>
            <a:ext cx="5231359" cy="9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Arima Forecasts </a:t>
            </a:r>
          </a:p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until December 2030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355281"/>
            <a:ext cx="7891799" cy="186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Prophet: Facebook’s Time Series Model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SARIMA: Classic Time Series Model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SARIMAX: Addition of External Variables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FORECASTS FOR THE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0373" y="2421753"/>
            <a:ext cx="7891799" cy="68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31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Multi Model 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373" y="5640138"/>
            <a:ext cx="7891799" cy="68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31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Accuraccy &amp; Weighting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373" y="6577526"/>
            <a:ext cx="7891799" cy="250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Backtested each model on 2 year period (2023-2024) and compared to real data.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Performance weighted ensemble forecasts.</a:t>
            </a:r>
          </a:p>
          <a:p>
            <a:pPr algn="l" marL="582930" indent="-291465" lvl="1">
              <a:lnSpc>
                <a:spcPts val="5049"/>
              </a:lnSpc>
              <a:buFont typeface="Arial"/>
              <a:buChar char="•"/>
            </a:pPr>
            <a:r>
              <a:rPr lang="en-US" sz="27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Combines strengths of each model.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44720" y="1761804"/>
            <a:ext cx="9370816" cy="8574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89" y="2084190"/>
            <a:ext cx="9352179" cy="540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Traffic Heatmap Analysis</a:t>
            </a:r>
          </a:p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Covid19 Analysis</a:t>
            </a:r>
          </a:p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Cluster</a:t>
            </a:r>
          </a:p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Public Transportation ~ Traffic Count</a:t>
            </a:r>
          </a:p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Traffic Trends - City Centre vs. Suburbs</a:t>
            </a:r>
          </a:p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Forecasting </a:t>
            </a:r>
          </a:p>
          <a:p>
            <a:pPr algn="l" marL="717715" indent="-358858" lvl="1">
              <a:lnSpc>
                <a:spcPts val="6216"/>
              </a:lnSpc>
              <a:buFont typeface="Arial"/>
              <a:buChar char="•"/>
            </a:pPr>
            <a:r>
              <a:rPr lang="en-US" sz="332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Visualization Dashboard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1172" y="1965957"/>
            <a:ext cx="15845655" cy="8081284"/>
          </a:xfrm>
          <a:custGeom>
            <a:avLst/>
            <a:gdLst/>
            <a:ahLst/>
            <a:cxnLst/>
            <a:rect r="r" b="b" t="t" l="l"/>
            <a:pathLst>
              <a:path h="8081284" w="15845655">
                <a:moveTo>
                  <a:pt x="0" y="0"/>
                </a:moveTo>
                <a:lnTo>
                  <a:pt x="15845656" y="0"/>
                </a:lnTo>
                <a:lnTo>
                  <a:pt x="15845656" y="8081285"/>
                </a:lnTo>
                <a:lnTo>
                  <a:pt x="0" y="8081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VIEW: VIENNA TRAFFIC MAP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11834" y="1965957"/>
            <a:ext cx="15220674" cy="8162086"/>
          </a:xfrm>
          <a:custGeom>
            <a:avLst/>
            <a:gdLst/>
            <a:ahLst/>
            <a:cxnLst/>
            <a:rect r="r" b="b" t="t" l="l"/>
            <a:pathLst>
              <a:path h="8162086" w="15220674">
                <a:moveTo>
                  <a:pt x="0" y="0"/>
                </a:moveTo>
                <a:lnTo>
                  <a:pt x="15220674" y="0"/>
                </a:lnTo>
                <a:lnTo>
                  <a:pt x="15220674" y="8162087"/>
                </a:lnTo>
                <a:lnTo>
                  <a:pt x="0" y="816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DETAILED VIEW: TRAFFIC FORECASTS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8002" y="2782744"/>
            <a:ext cx="16088338" cy="6475556"/>
          </a:xfrm>
          <a:custGeom>
            <a:avLst/>
            <a:gdLst/>
            <a:ahLst/>
            <a:cxnLst/>
            <a:rect r="r" b="b" t="t" l="l"/>
            <a:pathLst>
              <a:path h="6475556" w="16088338">
                <a:moveTo>
                  <a:pt x="0" y="0"/>
                </a:moveTo>
                <a:lnTo>
                  <a:pt x="16088338" y="0"/>
                </a:lnTo>
                <a:lnTo>
                  <a:pt x="16088338" y="6475556"/>
                </a:lnTo>
                <a:lnTo>
                  <a:pt x="0" y="647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DETAILED VIEW: THE WHY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322" t="0" r="1212" b="0"/>
          <a:stretch>
            <a:fillRect/>
          </a:stretch>
        </p:blipFill>
        <p:spPr>
          <a:xfrm flipH="false" flipV="false" rot="0">
            <a:off x="231781" y="0"/>
            <a:ext cx="1782443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17890" y="2175694"/>
            <a:ext cx="16043643" cy="362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2B2C30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</a:p>
          <a:p>
            <a:pPr algn="l" marL="647698" indent="-323849" lvl="1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Traffic Heatmap Analysis</a:t>
            </a:r>
          </a:p>
          <a:p>
            <a:pPr algn="l" marL="647698" indent="-323849" lvl="1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Cluster Analysis</a:t>
            </a:r>
          </a:p>
          <a:p>
            <a:pPr algn="l" marL="647698" indent="-323849" lvl="1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Forecasts</a:t>
            </a:r>
          </a:p>
          <a:p>
            <a:pPr algn="l" marL="647698" indent="-323849" lvl="1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Dashboard</a:t>
            </a:r>
          </a:p>
          <a:p>
            <a:pPr algn="l">
              <a:lnSpc>
                <a:spcPts val="560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GOALS OF THIS 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89" y="2122290"/>
            <a:ext cx="7877184" cy="260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Permanent counting points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Public transportation infrastructure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Population data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Covid19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44451" y="4491359"/>
            <a:ext cx="7784999" cy="4051223"/>
          </a:xfrm>
          <a:custGeom>
            <a:avLst/>
            <a:gdLst/>
            <a:ahLst/>
            <a:cxnLst/>
            <a:rect r="r" b="b" t="t" l="l"/>
            <a:pathLst>
              <a:path h="4051223" w="7784999">
                <a:moveTo>
                  <a:pt x="0" y="0"/>
                </a:moveTo>
                <a:lnTo>
                  <a:pt x="7784999" y="0"/>
                </a:lnTo>
                <a:lnTo>
                  <a:pt x="7784999" y="4051222"/>
                </a:lnTo>
                <a:lnTo>
                  <a:pt x="0" y="405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OPEN STREET MAP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42263"/>
            <a:ext cx="16413008" cy="586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Extracted Vienna from the OSM Austria dataset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Extracted the stop positions of the public transportation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Combined the permanent count points with the public transportation within a radius of 1 km</a:t>
            </a:r>
          </a:p>
          <a:p>
            <a:pPr algn="l"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Extracted entities: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Subway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Tram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Train</a:t>
            </a:r>
          </a:p>
          <a:p>
            <a:pPr algn="l" marL="1209039" indent="-403013" lvl="2">
              <a:lnSpc>
                <a:spcPts val="5235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Bus</a:t>
            </a:r>
          </a:p>
          <a:p>
            <a:pPr algn="l">
              <a:lnSpc>
                <a:spcPts val="523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44451" y="8666406"/>
            <a:ext cx="634206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spc="385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LINK: HTTPS://OSM-BOUNDARIES.COM/MAP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5317" y="2360387"/>
            <a:ext cx="17733709" cy="7337322"/>
          </a:xfrm>
          <a:custGeom>
            <a:avLst/>
            <a:gdLst/>
            <a:ahLst/>
            <a:cxnLst/>
            <a:rect r="r" b="b" t="t" l="l"/>
            <a:pathLst>
              <a:path h="7337322" w="17733709">
                <a:moveTo>
                  <a:pt x="0" y="0"/>
                </a:moveTo>
                <a:lnTo>
                  <a:pt x="17733709" y="0"/>
                </a:lnTo>
                <a:lnTo>
                  <a:pt x="17733709" y="7337322"/>
                </a:lnTo>
                <a:lnTo>
                  <a:pt x="0" y="733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TRAFFIC HEATMAP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6871" y="1965957"/>
            <a:ext cx="16230600" cy="8115300"/>
          </a:xfrm>
          <a:custGeom>
            <a:avLst/>
            <a:gdLst/>
            <a:ahLst/>
            <a:cxnLst/>
            <a:rect r="r" b="b" t="t" l="l"/>
            <a:pathLst>
              <a:path h="8115300" w="162306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COVID19 HISTORIC ANALYSIS TVMAX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65957"/>
            <a:ext cx="16208771" cy="8104386"/>
          </a:xfrm>
          <a:custGeom>
            <a:avLst/>
            <a:gdLst/>
            <a:ahLst/>
            <a:cxnLst/>
            <a:rect r="r" b="b" t="t" l="l"/>
            <a:pathLst>
              <a:path h="8104386" w="16208771">
                <a:moveTo>
                  <a:pt x="0" y="0"/>
                </a:moveTo>
                <a:lnTo>
                  <a:pt x="16208771" y="0"/>
                </a:lnTo>
                <a:lnTo>
                  <a:pt x="16208771" y="8104386"/>
                </a:lnTo>
                <a:lnTo>
                  <a:pt x="0" y="810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COVID19 FORECAST CARS 2030 - 2032 DTV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6871" y="1965957"/>
            <a:ext cx="16230600" cy="8115300"/>
          </a:xfrm>
          <a:custGeom>
            <a:avLst/>
            <a:gdLst/>
            <a:ahLst/>
            <a:cxnLst/>
            <a:rect r="r" b="b" t="t" l="l"/>
            <a:pathLst>
              <a:path h="8115300" w="162306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COVID19 FORECAST CARS 2030 - 2032 TVMAX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DAGlV0ARWUU</dc:identifier>
  <dcterms:modified xsi:type="dcterms:W3CDTF">2011-08-01T06:04:30Z</dcterms:modified>
  <cp:revision>1</cp:revision>
  <dc:title>Analysis of Viennese Traffic Counts</dc:title>
</cp:coreProperties>
</file>